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276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73" r:id="rId16"/>
    <p:sldId id="268" r:id="rId17"/>
    <p:sldId id="265" r:id="rId18"/>
    <p:sldId id="266" r:id="rId19"/>
    <p:sldId id="278" r:id="rId20"/>
    <p:sldId id="290" r:id="rId21"/>
    <p:sldId id="291" r:id="rId22"/>
    <p:sldId id="270" r:id="rId23"/>
    <p:sldId id="288" r:id="rId24"/>
    <p:sldId id="289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5780077"/>
      </p:ext>
    </p:extLst>
  </p:cSld>
  <p:clrMapOvr>
    <a:masterClrMapping/>
  </p:clrMapOvr>
  <p:transition spd="slow" advTm="10000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9423831"/>
      </p:ext>
    </p:extLst>
  </p:cSld>
  <p:clrMapOvr>
    <a:masterClrMapping/>
  </p:clrMapOvr>
  <p:transition spd="slow" advTm="10000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8455101"/>
      </p:ext>
    </p:extLst>
  </p:cSld>
  <p:clrMapOvr>
    <a:masterClrMapping/>
  </p:clrMapOvr>
  <p:transition spd="slow" advTm="10000"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934040"/>
      </p:ext>
    </p:extLst>
  </p:cSld>
  <p:clrMapOvr>
    <a:masterClrMapping/>
  </p:clrMapOvr>
  <p:transition spd="slow" advTm="10000"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0863216"/>
      </p:ext>
    </p:extLst>
  </p:cSld>
  <p:clrMapOvr>
    <a:masterClrMapping/>
  </p:clrMapOvr>
  <p:transition spd="slow" advTm="10000"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72394502"/>
      </p:ext>
    </p:extLst>
  </p:cSld>
  <p:clrMapOvr>
    <a:masterClrMapping/>
  </p:clrMapOvr>
  <p:transition spd="slow" advTm="10000">
    <p:split orient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26443149"/>
      </p:ext>
    </p:extLst>
  </p:cSld>
  <p:clrMapOvr>
    <a:masterClrMapping/>
  </p:clrMapOvr>
  <p:transition spd="slow" advTm="10000">
    <p:split orient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2674091"/>
      </p:ext>
    </p:extLst>
  </p:cSld>
  <p:clrMapOvr>
    <a:masterClrMapping/>
  </p:clrMapOvr>
  <p:transition spd="slow" advTm="10000">
    <p:split orient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59192239"/>
      </p:ext>
    </p:extLst>
  </p:cSld>
  <p:clrMapOvr>
    <a:masterClrMapping/>
  </p:clrMapOvr>
  <p:transition spd="slow" advTm="10000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4066222"/>
      </p:ext>
    </p:extLst>
  </p:cSld>
  <p:clrMapOvr>
    <a:masterClrMapping/>
  </p:clrMapOvr>
  <p:transition spd="slow" advTm="10000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1456288"/>
      </p:ext>
    </p:extLst>
  </p:cSld>
  <p:clrMapOvr>
    <a:masterClrMapping/>
  </p:clrMapOvr>
  <p:transition spd="slow" advTm="1000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54958954"/>
      </p:ext>
    </p:extLst>
  </p:cSld>
  <p:clrMapOvr>
    <a:masterClrMapping/>
  </p:clrMapOvr>
  <p:transition spd="slow" advTm="10000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18729691"/>
      </p:ext>
    </p:extLst>
  </p:cSld>
  <p:clrMapOvr>
    <a:masterClrMapping/>
  </p:clrMapOvr>
  <p:transition spd="slow" advTm="10000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17927219"/>
      </p:ext>
    </p:extLst>
  </p:cSld>
  <p:clrMapOvr>
    <a:masterClrMapping/>
  </p:clrMapOvr>
  <p:transition spd="slow" advTm="10000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05561652"/>
      </p:ext>
    </p:extLst>
  </p:cSld>
  <p:clrMapOvr>
    <a:masterClrMapping/>
  </p:clrMapOvr>
  <p:transition spd="slow" advTm="10000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521141"/>
      </p:ext>
    </p:extLst>
  </p:cSld>
  <p:clrMapOvr>
    <a:masterClrMapping/>
  </p:clrMapOvr>
  <p:transition spd="slow" advTm="10000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92513822"/>
      </p:ext>
    </p:extLst>
  </p:cSld>
  <p:clrMapOvr>
    <a:masterClrMapping/>
  </p:clrMapOvr>
  <p:transition spd="slow" advTm="10000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918EAA-2574-42D9-AF60-7C7B57D2D659}" type="datetimeFigureOut">
              <a:rPr lang="el-GR" smtClean="0"/>
              <a:t>12/11/2018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A7FB5-8B39-4BF2-8AB8-BA22EF116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58860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ransition spd="slow" advTm="10000">
    <p:split orient="vert"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B4DA750-8737-468E-9203-395911237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24858"/>
            <a:ext cx="9144000" cy="1655762"/>
          </a:xfrm>
        </p:spPr>
        <p:txBody>
          <a:bodyPr>
            <a:normAutofit fontScale="90000"/>
          </a:bodyPr>
          <a:lstStyle/>
          <a:p>
            <a:pPr algn="ctr"/>
            <a:r>
              <a:rPr lang="el-GR" sz="5000" b="1"/>
              <a:t> </a:t>
            </a:r>
            <a:r>
              <a:rPr lang="el-GR" sz="5000" b="1" dirty="0"/>
              <a:t>Εσπερινό ΕΠΑΛ Μυτιλήνης</a:t>
            </a:r>
            <a:br>
              <a:rPr lang="el-GR" dirty="0"/>
            </a:br>
            <a:endParaRPr lang="el-GR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9CC79851-B6F5-4853-8EA1-2C3FD03EF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BA947C1-107C-4B68-8B49-A4F7AA0EC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53" y="1774634"/>
            <a:ext cx="6078093" cy="45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6487"/>
      </p:ext>
    </p:extLst>
  </p:cSld>
  <p:clrMapOvr>
    <a:masterClrMapping/>
  </p:clrMapOvr>
  <p:transition spd="slow" advTm="100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74AA800-D4AD-4857-81E5-8D52D068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Αισθητήρας κραδασμών</a:t>
            </a:r>
          </a:p>
        </p:txBody>
      </p:sp>
      <p:pic>
        <p:nvPicPr>
          <p:cNvPr id="9" name="Θέση περιεχομένου 8">
            <a:extLst>
              <a:ext uri="{FF2B5EF4-FFF2-40B4-BE49-F238E27FC236}">
                <a16:creationId xmlns:a16="http://schemas.microsoft.com/office/drawing/2014/main" id="{256C7220-78F8-4A3C-9B3B-907D00758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9800" y="2975227"/>
            <a:ext cx="4195763" cy="2352170"/>
          </a:xfrm>
        </p:spPr>
      </p:pic>
    </p:spTree>
    <p:extLst>
      <p:ext uri="{BB962C8B-B14F-4D97-AF65-F5344CB8AC3E}">
        <p14:creationId xmlns:p14="http://schemas.microsoft.com/office/powerpoint/2010/main" val="2390391923"/>
      </p:ext>
    </p:extLst>
  </p:cSld>
  <p:clrMapOvr>
    <a:masterClrMapping/>
  </p:clrMapOvr>
  <p:transition spd="slow" advTm="100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296C34-59C1-4D55-91BF-884E9480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Αισθητήρια φωτός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B498DDB4-6023-4B7F-A390-E013C303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39" y="2052638"/>
            <a:ext cx="6106098" cy="4195762"/>
          </a:xfrm>
        </p:spPr>
      </p:pic>
    </p:spTree>
    <p:extLst>
      <p:ext uri="{BB962C8B-B14F-4D97-AF65-F5344CB8AC3E}">
        <p14:creationId xmlns:p14="http://schemas.microsoft.com/office/powerpoint/2010/main" val="3131870907"/>
      </p:ext>
    </p:extLst>
  </p:cSld>
  <p:clrMapOvr>
    <a:masterClrMapping/>
  </p:clrMapOvr>
  <p:transition spd="slow" advTm="100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985DF0-61C7-4437-A487-857DBD7E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Ενισχυτής κίνησης κινητήρων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BEDCBF58-791A-4FD0-8A67-F272BD283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29" y="2052638"/>
            <a:ext cx="5069518" cy="4195762"/>
          </a:xfrm>
        </p:spPr>
      </p:pic>
    </p:spTree>
    <p:extLst>
      <p:ext uri="{BB962C8B-B14F-4D97-AF65-F5344CB8AC3E}">
        <p14:creationId xmlns:p14="http://schemas.microsoft.com/office/powerpoint/2010/main" val="3616511760"/>
      </p:ext>
    </p:extLst>
  </p:cSld>
  <p:clrMapOvr>
    <a:masterClrMapping/>
  </p:clrMapOvr>
  <p:transition spd="slow" advTm="100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547E3E2-1240-4F48-A503-9B68051F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Bluetooth</a:t>
            </a:r>
            <a:endParaRPr lang="el-GR" b="1" dirty="0"/>
          </a:p>
        </p:txBody>
      </p:sp>
      <p:pic>
        <p:nvPicPr>
          <p:cNvPr id="9" name="Θέση περιεχομένου 8">
            <a:extLst>
              <a:ext uri="{FF2B5EF4-FFF2-40B4-BE49-F238E27FC236}">
                <a16:creationId xmlns:a16="http://schemas.microsoft.com/office/drawing/2014/main" id="{33551E41-A730-419C-87CA-8FB3C9C8F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90" y="2052638"/>
            <a:ext cx="6266796" cy="4195762"/>
          </a:xfrm>
        </p:spPr>
      </p:pic>
    </p:spTree>
    <p:extLst>
      <p:ext uri="{BB962C8B-B14F-4D97-AF65-F5344CB8AC3E}">
        <p14:creationId xmlns:p14="http://schemas.microsoft.com/office/powerpoint/2010/main" val="1336538629"/>
      </p:ext>
    </p:extLst>
  </p:cSld>
  <p:clrMapOvr>
    <a:masterClrMapping/>
  </p:clrMapOvr>
  <p:transition spd="slow" advTm="100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74184C-4E94-4164-AFC1-6A50768A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Ρολόι &amp; 32</a:t>
            </a:r>
            <a:r>
              <a:rPr lang="en-US" b="1" dirty="0" err="1"/>
              <a:t>Kb</a:t>
            </a:r>
            <a:r>
              <a:rPr lang="en-US" b="1" dirty="0"/>
              <a:t> </a:t>
            </a:r>
            <a:r>
              <a:rPr lang="en-US" b="1" dirty="0" err="1"/>
              <a:t>Eeprom</a:t>
            </a:r>
            <a:br>
              <a:rPr lang="en-US" b="1" dirty="0"/>
            </a:br>
            <a:r>
              <a:rPr lang="en-US" b="1" dirty="0"/>
              <a:t>Board </a:t>
            </a:r>
            <a:r>
              <a:rPr lang="el-GR" b="1" dirty="0"/>
              <a:t>δοκιμών με </a:t>
            </a:r>
            <a:r>
              <a:rPr lang="en-US" b="1" dirty="0"/>
              <a:t>Arduino Nano</a:t>
            </a:r>
            <a:endParaRPr lang="el-GR" b="1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E8B2B067-3FBA-4868-BBAB-9430B0BC1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52" y="2639632"/>
            <a:ext cx="6825488" cy="3841890"/>
          </a:xfrm>
        </p:spPr>
      </p:pic>
    </p:spTree>
    <p:extLst>
      <p:ext uri="{BB962C8B-B14F-4D97-AF65-F5344CB8AC3E}">
        <p14:creationId xmlns:p14="http://schemas.microsoft.com/office/powerpoint/2010/main" val="201102099"/>
      </p:ext>
    </p:extLst>
  </p:cSld>
  <p:clrMapOvr>
    <a:masterClrMapping/>
  </p:clrMapOvr>
  <p:transition spd="slow" advTm="100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24904F-F6E1-4230-87F6-61B69103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ΣΤΟΧΟΙ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18693E2-3AC7-448A-8B0D-F706D737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23150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l-GR" sz="2800" dirty="0"/>
              <a:t>Το Εσπερινό ΕΠΑΛ Στοχεύει:</a:t>
            </a:r>
          </a:p>
          <a:p>
            <a:r>
              <a:rPr lang="el-GR" sz="2800" dirty="0"/>
              <a:t>Να προτείνει τον τρόπο κατασκευής ενός </a:t>
            </a:r>
            <a:r>
              <a:rPr lang="en-US" sz="2800" dirty="0"/>
              <a:t>Solar Tracker</a:t>
            </a:r>
          </a:p>
          <a:p>
            <a:r>
              <a:rPr lang="el-GR" sz="2800" dirty="0"/>
              <a:t>Που θα μπορεί να το κατασκευάσει όποιος διαθέτει απλά εργαλεία κοπής και συγκόλλησης.</a:t>
            </a:r>
          </a:p>
          <a:p>
            <a:r>
              <a:rPr lang="el-GR" sz="2800" dirty="0"/>
              <a:t>Στοιχειώδεις γνώσεις ηλεκτρολογίας και ηλεκτρονικής</a:t>
            </a:r>
          </a:p>
          <a:p>
            <a:r>
              <a:rPr lang="el-GR" sz="2800" dirty="0"/>
              <a:t>Διάθεση να πειραματιστεί.</a:t>
            </a:r>
          </a:p>
          <a:p>
            <a:r>
              <a:rPr lang="el-GR" sz="2800" dirty="0"/>
              <a:t>Με υλικά που θα μπορεί να τα βρει πανεύκολα.</a:t>
            </a:r>
          </a:p>
        </p:txBody>
      </p:sp>
    </p:spTree>
    <p:extLst>
      <p:ext uri="{BB962C8B-B14F-4D97-AF65-F5344CB8AC3E}">
        <p14:creationId xmlns:p14="http://schemas.microsoft.com/office/powerpoint/2010/main" val="2588405666"/>
      </p:ext>
    </p:extLst>
  </p:cSld>
  <p:clrMapOvr>
    <a:masterClrMapping/>
  </p:clrMapOvr>
  <p:transition spd="slow" advTm="100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EF46487-61C9-4D9A-87BA-2CD15E5E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Ζύγισμα του Πάνελ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99FB35F2-48CB-4011-A573-BA4233EF3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09" y="2052638"/>
            <a:ext cx="7489758" cy="4195762"/>
          </a:xfrm>
        </p:spPr>
      </p:pic>
    </p:spTree>
    <p:extLst>
      <p:ext uri="{BB962C8B-B14F-4D97-AF65-F5344CB8AC3E}">
        <p14:creationId xmlns:p14="http://schemas.microsoft.com/office/powerpoint/2010/main" val="2697199811"/>
      </p:ext>
    </p:extLst>
  </p:cSld>
  <p:clrMapOvr>
    <a:masterClrMapping/>
  </p:clrMapOvr>
  <p:transition spd="slow" advTm="10000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9702FED-DD63-400F-8FA9-5510DF2D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Τοποθέτηση </a:t>
            </a:r>
            <a:r>
              <a:rPr lang="el-GR" b="1" dirty="0" err="1"/>
              <a:t>κατακορύφου</a:t>
            </a:r>
            <a:endParaRPr lang="el-GR" b="1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B9B022C-8607-42C8-898A-6823BE786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69" y="2052638"/>
            <a:ext cx="7467437" cy="4195762"/>
          </a:xfrm>
        </p:spPr>
      </p:pic>
    </p:spTree>
    <p:extLst>
      <p:ext uri="{BB962C8B-B14F-4D97-AF65-F5344CB8AC3E}">
        <p14:creationId xmlns:p14="http://schemas.microsoft.com/office/powerpoint/2010/main" val="1680992089"/>
      </p:ext>
    </p:extLst>
  </p:cSld>
  <p:clrMapOvr>
    <a:masterClrMapping/>
  </p:clrMapOvr>
  <p:transition spd="slow" advTm="10000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6C3EDBA-DE1B-4797-8DF7-122ABFE4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Ρύθμιση κατακόρυφου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264749A-5B33-4E2B-BD3B-64AD64882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54" y="2052638"/>
            <a:ext cx="7453667" cy="4195762"/>
          </a:xfrm>
        </p:spPr>
      </p:pic>
    </p:spTree>
    <p:extLst>
      <p:ext uri="{BB962C8B-B14F-4D97-AF65-F5344CB8AC3E}">
        <p14:creationId xmlns:p14="http://schemas.microsoft.com/office/powerpoint/2010/main" val="407223023"/>
      </p:ext>
    </p:extLst>
  </p:cSld>
  <p:clrMapOvr>
    <a:masterClrMapping/>
  </p:clrMapOvr>
  <p:transition spd="slow" advTm="10000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E50CDA7-F3B5-42EC-B49A-A957202D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ΑΞΩΝΑΣ ΚΑΤΑΚΟΡΥΦΗΣ ΚΙΝΗΣΗΣ</a:t>
            </a:r>
            <a:br>
              <a:rPr lang="el-GR" dirty="0"/>
            </a:b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1FAD1055-CCD8-4D40-B520-C2FCAF518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39" y="2052638"/>
            <a:ext cx="7464098" cy="4195762"/>
          </a:xfrm>
        </p:spPr>
      </p:pic>
    </p:spTree>
    <p:extLst>
      <p:ext uri="{BB962C8B-B14F-4D97-AF65-F5344CB8AC3E}">
        <p14:creationId xmlns:p14="http://schemas.microsoft.com/office/powerpoint/2010/main" val="880582200"/>
      </p:ext>
    </p:extLst>
  </p:cSld>
  <p:clrMapOvr>
    <a:masterClrMapping/>
  </p:clrMapOvr>
  <p:transition spd="slow" advTm="100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28ECC2B-BADB-4EAC-8AD8-5729346C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365125"/>
            <a:ext cx="10515600" cy="1847723"/>
          </a:xfrm>
        </p:spPr>
        <p:txBody>
          <a:bodyPr>
            <a:normAutofit fontScale="90000"/>
          </a:bodyPr>
          <a:lstStyle/>
          <a:p>
            <a:pPr algn="ctr"/>
            <a:r>
              <a:rPr lang="el-GR" b="1" dirty="0"/>
              <a:t>Οδήγηση </a:t>
            </a:r>
            <a:r>
              <a:rPr lang="el-GR" b="1" dirty="0" err="1"/>
              <a:t>φωτοβολταϊκών</a:t>
            </a:r>
            <a:r>
              <a:rPr lang="el-GR" b="1" dirty="0"/>
              <a:t> πάνελ με την χρήση </a:t>
            </a:r>
            <a:r>
              <a:rPr lang="el-GR" b="1" dirty="0" err="1"/>
              <a:t>arduino</a:t>
            </a:r>
            <a:r>
              <a:rPr lang="el-GR" b="1" dirty="0"/>
              <a:t> </a:t>
            </a:r>
            <a:br>
              <a:rPr lang="el-GR" dirty="0"/>
            </a:b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30E2778-65C8-4EFD-A6F1-9C787739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2848"/>
            <a:ext cx="8534400" cy="3615267"/>
          </a:xfrm>
        </p:spPr>
        <p:txBody>
          <a:bodyPr/>
          <a:lstStyle/>
          <a:p>
            <a:pPr marL="0" indent="0" algn="just">
              <a:buNone/>
            </a:pPr>
            <a:r>
              <a:rPr lang="el-GR" b="1" dirty="0"/>
              <a:t>   </a:t>
            </a:r>
            <a:r>
              <a:rPr lang="el-GR" sz="3200" b="1" dirty="0"/>
              <a:t>Στοιχεία Μαθητών:  </a:t>
            </a:r>
            <a:endParaRPr lang="el-GR" sz="3200" dirty="0"/>
          </a:p>
          <a:p>
            <a:pPr algn="just"/>
            <a:r>
              <a:rPr lang="el-GR" sz="3200" b="1" dirty="0" err="1"/>
              <a:t>Τουρβαλής</a:t>
            </a:r>
            <a:r>
              <a:rPr lang="el-GR" sz="3200" b="1" dirty="0"/>
              <a:t> Βαγγέλης, </a:t>
            </a:r>
          </a:p>
          <a:p>
            <a:pPr algn="just"/>
            <a:r>
              <a:rPr lang="el-GR" sz="3200" b="1" dirty="0" err="1"/>
              <a:t>Ανδρίκος</a:t>
            </a:r>
            <a:r>
              <a:rPr lang="el-GR" sz="3200" b="1" dirty="0"/>
              <a:t> Νίκος, </a:t>
            </a:r>
          </a:p>
          <a:p>
            <a:pPr algn="just"/>
            <a:r>
              <a:rPr lang="el-GR" sz="3200" b="1" dirty="0" err="1"/>
              <a:t>Δελημανώλης</a:t>
            </a:r>
            <a:r>
              <a:rPr lang="el-GR" sz="3200" b="1" dirty="0"/>
              <a:t> Παναγιώτης, </a:t>
            </a:r>
          </a:p>
          <a:p>
            <a:pPr algn="just"/>
            <a:r>
              <a:rPr lang="el-GR" sz="3200" b="1" dirty="0" err="1"/>
              <a:t>Βουλγαρέλλης</a:t>
            </a:r>
            <a:r>
              <a:rPr lang="el-GR" sz="3200" b="1" dirty="0"/>
              <a:t> Παναγιώτης 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4291103551"/>
      </p:ext>
    </p:extLst>
  </p:cSld>
  <p:clrMapOvr>
    <a:masterClrMapping/>
  </p:clrMapOvr>
  <p:transition spd="slow" advTm="10000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E9EAB4A-4753-4DB7-A61F-C78EDD80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77465" cy="1400530"/>
          </a:xfrm>
        </p:spPr>
        <p:txBody>
          <a:bodyPr/>
          <a:lstStyle/>
          <a:p>
            <a:pPr algn="ctr"/>
            <a:r>
              <a:rPr lang="el-GR" b="1" dirty="0"/>
              <a:t>Μηχανισμός κίνησης κατακόρυφου</a:t>
            </a:r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823DB256-8844-458D-91B4-548570F5E7E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163" y="1520460"/>
            <a:ext cx="7118117" cy="4647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517477"/>
      </p:ext>
    </p:extLst>
  </p:cSld>
  <p:clrMapOvr>
    <a:masterClrMapping/>
  </p:clrMapOvr>
  <p:transition spd="slow" advTm="10000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6A83BB-A373-4DCC-AD94-0BD15B7E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Μηχανισμός κίνησης οριζοντίου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0D6A0F27-D680-421A-9122-9C577DAFA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660" y="2052638"/>
            <a:ext cx="4466456" cy="4195762"/>
          </a:xfrm>
        </p:spPr>
      </p:pic>
    </p:spTree>
    <p:extLst>
      <p:ext uri="{BB962C8B-B14F-4D97-AF65-F5344CB8AC3E}">
        <p14:creationId xmlns:p14="http://schemas.microsoft.com/office/powerpoint/2010/main" val="1876098777"/>
      </p:ext>
    </p:extLst>
  </p:cSld>
  <p:clrMapOvr>
    <a:masterClrMapping/>
  </p:clrMapOvr>
  <p:transition spd="slow" advTm="10000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CA174C0-B435-458D-94D0-26729924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Αρχίζει ο προγραμματισμός</a:t>
            </a:r>
          </a:p>
        </p:txBody>
      </p:sp>
      <p:pic>
        <p:nvPicPr>
          <p:cNvPr id="4" name="Θέση περιεχομένου 4">
            <a:extLst>
              <a:ext uri="{FF2B5EF4-FFF2-40B4-BE49-F238E27FC236}">
                <a16:creationId xmlns:a16="http://schemas.microsoft.com/office/drawing/2014/main" id="{37ADD483-78F1-4453-834A-0C21252A6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974" y="1853248"/>
            <a:ext cx="7456340" cy="4195762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2C317DCC-E242-4320-87E0-F25BEEB730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1913541"/>
            <a:ext cx="2746248" cy="40751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E8BB3238-893A-4538-AFA2-378789804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97416290"/>
      </p:ext>
    </p:extLst>
  </p:cSld>
  <p:clrMapOvr>
    <a:masterClrMapping/>
  </p:clrMapOvr>
  <p:transition spd="slow" advTm="10000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0B9606-6C93-4B0F-8C5E-F1B7EF49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Οφέλη για τους πολίτες</a:t>
            </a:r>
            <a:br>
              <a:rPr lang="el-GR" dirty="0"/>
            </a:b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FD5236F-E5FF-46CF-9A50-F530067DB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Με φθηνά και απλά υλικά μπορούν να  φτιάξουν  παρόμοιες κατασκευές  χρησιμοποιώντας την ενέργεια του ήλιου</a:t>
            </a:r>
          </a:p>
          <a:p>
            <a:r>
              <a:rPr lang="el-GR" dirty="0"/>
              <a:t>Να τροφοδοτήσουν με ηλεκτρικό ρεύμα το σπίτι τους, περιορίζοντας έτσι την εξάρτησή τους, από την ηλεκτρική εταιρία (ΔΕΗ).</a:t>
            </a:r>
          </a:p>
          <a:p>
            <a:r>
              <a:rPr lang="el-GR" dirty="0"/>
              <a:t>Σχέδια, λογισμικό και οποιαδήποτε άλλη πληροφορία θα είναι διαθέσιμη </a:t>
            </a:r>
            <a:r>
              <a:rPr lang="el-GR" b="1" dirty="0"/>
              <a:t>δωρεάν</a:t>
            </a:r>
            <a:r>
              <a:rPr lang="el-GR" dirty="0"/>
              <a:t> για τον καθένα.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04690171"/>
      </p:ext>
    </p:extLst>
  </p:cSld>
  <p:clrMapOvr>
    <a:masterClrMapping/>
  </p:clrMapOvr>
  <p:transition spd="slow" advTm="10000"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BB4EE47-D7A1-4816-8C92-BEE4BC83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Οφέλη για την πόλη μου</a:t>
            </a:r>
            <a:br>
              <a:rPr lang="el-GR" b="1" dirty="0"/>
            </a:br>
            <a:endParaRPr lang="el-GR" b="1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A2A3C92-13D3-417D-9E24-64D9B7767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Τώρα όσον αφορά την πόλη, θα μπορέσει π.χ.  να φωτίσει χώρους, δημοτικά κτήρια, σκοτεινούς  δρόμους </a:t>
            </a:r>
            <a:r>
              <a:rPr lang="el-GR" dirty="0" err="1"/>
              <a:t>κ.λ.π</a:t>
            </a:r>
            <a:r>
              <a:rPr lang="el-GR" dirty="0"/>
              <a:t>. </a:t>
            </a:r>
          </a:p>
          <a:p>
            <a:r>
              <a:rPr lang="el-GR" dirty="0"/>
              <a:t>Θα προκύψουν περιβαλλοντικά οφέλη από τη μείωση της κατανάλωσης  των συμβατικών καυσίμων (πετρέλαιο, κοκ, λιγνίτη </a:t>
            </a:r>
            <a:r>
              <a:rPr lang="el-GR" dirty="0" err="1"/>
              <a:t>κ.λ.π</a:t>
            </a:r>
            <a:r>
              <a:rPr lang="el-GR" dirty="0"/>
              <a:t>.). </a:t>
            </a:r>
          </a:p>
          <a:p>
            <a:r>
              <a:rPr lang="el-GR" dirty="0"/>
              <a:t>Επιπρόσθετα θα δοθεί ένα έναυσμα στους δημότες, ένας τρόπος σκέψης  για ενίσχυση της περιβαλλοντικής συνείδησης και στροφή στην χρήση των ανανεώσιμων πηγών ενέργειας.  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89282404"/>
      </p:ext>
    </p:extLst>
  </p:cSld>
  <p:clrMapOvr>
    <a:masterClrMapping/>
  </p:clrMapOvr>
  <p:transition spd="slow" advTm="10000"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73E5BF0-28DB-46E5-87B5-93E9A7B5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Συνεχίζουμε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50588F6B-169E-49E7-885D-F854126CB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88" y="2478881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1085159697"/>
      </p:ext>
    </p:extLst>
  </p:cSld>
  <p:clrMapOvr>
    <a:masterClrMapping/>
  </p:clrMapOvr>
  <p:transition spd="slow" advTm="10000"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EEF274-F043-453A-B190-1B262C27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904" y="2170951"/>
            <a:ext cx="9404723" cy="1400530"/>
          </a:xfrm>
        </p:spPr>
        <p:txBody>
          <a:bodyPr/>
          <a:lstStyle/>
          <a:p>
            <a:pPr algn="ctr"/>
            <a:r>
              <a:rPr lang="el-GR" b="1" dirty="0"/>
              <a:t>ΕΥΧΑΡΙΣΤΩ </a:t>
            </a:r>
            <a:br>
              <a:rPr lang="el-GR" b="1" dirty="0"/>
            </a:br>
            <a:r>
              <a:rPr lang="el-GR" b="1" dirty="0"/>
              <a:t>ΓΙΑ ΤΗΝ </a:t>
            </a:r>
            <a:br>
              <a:rPr lang="el-GR" b="1" dirty="0"/>
            </a:br>
            <a:r>
              <a:rPr lang="el-GR" b="1" dirty="0"/>
              <a:t>ΠΡΟΣΟΧΗ ΣΑΣ</a:t>
            </a:r>
          </a:p>
        </p:txBody>
      </p:sp>
    </p:spTree>
    <p:extLst>
      <p:ext uri="{BB962C8B-B14F-4D97-AF65-F5344CB8AC3E}">
        <p14:creationId xmlns:p14="http://schemas.microsoft.com/office/powerpoint/2010/main" val="3675516425"/>
      </p:ext>
    </p:extLst>
  </p:cSld>
  <p:clrMapOvr>
    <a:masterClrMapping/>
  </p:clrMapOvr>
  <p:transition spd="slow" advTm="100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60AE6D4-DB43-46A0-8F5E-CF4C7B3E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Επιβλέποντες εκπαιδευτικοί. 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07E9BAB-6B7B-4C59-B7A1-D088E36BC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l-GR" b="1" dirty="0"/>
          </a:p>
          <a:p>
            <a:pPr algn="just"/>
            <a:endParaRPr lang="el-GR" b="1" dirty="0"/>
          </a:p>
          <a:p>
            <a:pPr algn="just"/>
            <a:r>
              <a:rPr lang="el-GR" sz="3200" b="1" dirty="0"/>
              <a:t>Δεληγιάννης Σταύρος </a:t>
            </a:r>
          </a:p>
          <a:p>
            <a:pPr algn="just"/>
            <a:r>
              <a:rPr lang="el-GR" sz="3200" b="1" dirty="0" err="1"/>
              <a:t>Παντέμης</a:t>
            </a:r>
            <a:r>
              <a:rPr lang="el-GR" sz="3200" b="1" dirty="0"/>
              <a:t> Γρηγόρης </a:t>
            </a:r>
          </a:p>
          <a:p>
            <a:pPr algn="just"/>
            <a:r>
              <a:rPr lang="el-GR" sz="3200" b="1" dirty="0" err="1"/>
              <a:t>Κορδογιάννης</a:t>
            </a:r>
            <a:r>
              <a:rPr lang="el-GR" sz="3200" b="1" dirty="0"/>
              <a:t> Γιώργος </a:t>
            </a:r>
            <a:endParaRPr lang="el-GR" sz="3200" dirty="0"/>
          </a:p>
          <a:p>
            <a:pPr algn="just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45140324"/>
      </p:ext>
    </p:extLst>
  </p:cSld>
  <p:clrMapOvr>
    <a:masterClrMapping/>
  </p:clrMapOvr>
  <p:transition spd="slow" advTm="100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CACF93E-0B94-4440-A52A-72A5B41C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l-GR" b="1" dirty="0"/>
              <a:t>Προσπάθεια εκπόνησης  μελέτης και κατασκευής: </a:t>
            </a:r>
            <a:br>
              <a:rPr lang="el-GR" b="1" dirty="0"/>
            </a:br>
            <a:endParaRPr lang="el-GR" b="1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62BB2D2-8E88-4999-B99B-25F6EF74C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42022"/>
            <a:ext cx="8946541" cy="4471236"/>
          </a:xfrm>
        </p:spPr>
        <p:txBody>
          <a:bodyPr>
            <a:normAutofit fontScale="92500"/>
          </a:bodyPr>
          <a:lstStyle/>
          <a:p>
            <a:pPr algn="just"/>
            <a:endParaRPr lang="el-GR" dirty="0"/>
          </a:p>
          <a:p>
            <a:pPr algn="just"/>
            <a:endParaRPr lang="el-GR" dirty="0"/>
          </a:p>
          <a:p>
            <a:pPr algn="just"/>
            <a:r>
              <a:rPr lang="el-GR" sz="3200" dirty="0"/>
              <a:t>Αυτοκινούμενου πάνελ παρακολούθησης της τροχιάς του ήλιου.</a:t>
            </a:r>
          </a:p>
          <a:p>
            <a:pPr algn="just"/>
            <a:r>
              <a:rPr lang="el-GR" sz="3200" dirty="0"/>
              <a:t>Διαστάσεων 2Χ2 μέτρα</a:t>
            </a:r>
          </a:p>
          <a:p>
            <a:pPr algn="just"/>
            <a:r>
              <a:rPr lang="el-GR" sz="3200" dirty="0"/>
              <a:t>Ισχύος 500</a:t>
            </a:r>
            <a:r>
              <a:rPr lang="en-US" sz="3200" dirty="0"/>
              <a:t>Watts</a:t>
            </a:r>
          </a:p>
          <a:p>
            <a:pPr algn="just"/>
            <a:r>
              <a:rPr lang="el-GR" sz="3200" dirty="0"/>
              <a:t>Με αποθήκευση της ενέργειας</a:t>
            </a:r>
          </a:p>
          <a:p>
            <a:pPr algn="just"/>
            <a:r>
              <a:rPr lang="el-GR" sz="3200" dirty="0"/>
              <a:t>Για φωτισμό του κτηρίου τις νυχτερινές ώρες</a:t>
            </a:r>
          </a:p>
        </p:txBody>
      </p:sp>
    </p:spTree>
    <p:extLst>
      <p:ext uri="{BB962C8B-B14F-4D97-AF65-F5344CB8AC3E}">
        <p14:creationId xmlns:p14="http://schemas.microsoft.com/office/powerpoint/2010/main" val="1403461229"/>
      </p:ext>
    </p:extLst>
  </p:cSld>
  <p:clrMapOvr>
    <a:masterClrMapping/>
  </p:clrMapOvr>
  <p:transition spd="slow" advTm="100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2EA775-EF57-4D70-B7B4-E11EC4BA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Μέθοδος παρακολούθησης του ήλιου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FD15763-D877-4E48-8C88-B5965C168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l-GR" b="1" dirty="0"/>
              <a:t>Στατιστική:</a:t>
            </a:r>
          </a:p>
          <a:p>
            <a:pPr marL="0" indent="0" algn="just">
              <a:buNone/>
            </a:pPr>
            <a:r>
              <a:rPr lang="el-GR" dirty="0"/>
              <a:t>Ξεκινά τη λειτουργία του μια ηλιόλουστη μέρα.</a:t>
            </a:r>
          </a:p>
          <a:p>
            <a:pPr marL="0" indent="0" algn="just">
              <a:buNone/>
            </a:pPr>
            <a:r>
              <a:rPr lang="el-GR" dirty="0"/>
              <a:t>Κάθε λεπτό αποθηκεύει σε </a:t>
            </a:r>
            <a:r>
              <a:rPr lang="en-US" dirty="0"/>
              <a:t>EEPROM </a:t>
            </a:r>
            <a:r>
              <a:rPr lang="el-GR" dirty="0"/>
              <a:t>τις τρέχουσες συντεταγμένες που θα προκύπτουν από μετρήσεις με οπτικό τρόπο τριών αισθητήρων.</a:t>
            </a:r>
          </a:p>
          <a:p>
            <a:pPr marL="0" indent="0" algn="just">
              <a:buNone/>
            </a:pPr>
            <a:r>
              <a:rPr lang="el-GR" dirty="0"/>
              <a:t>Την επόμενη μέρα αν υπάρχει συννεφιά, τη δεδομένη χρονική στιγμή το </a:t>
            </a:r>
            <a:r>
              <a:rPr lang="en-US" dirty="0"/>
              <a:t>tracker </a:t>
            </a:r>
            <a:r>
              <a:rPr lang="el-GR" dirty="0"/>
              <a:t>μεταφέρεται στη θέση της προηγούμενης ημέρας.</a:t>
            </a:r>
          </a:p>
          <a:p>
            <a:pPr marL="0" indent="0" algn="just">
              <a:buNone/>
            </a:pPr>
            <a:r>
              <a:rPr lang="el-GR" dirty="0"/>
              <a:t>Εάν η μέτρηση διαφέρει από αυτήν της προηγούμενης τότε ενημερώνεται η βάση.</a:t>
            </a:r>
          </a:p>
          <a:p>
            <a:pPr marL="0" indent="0" algn="just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50574932"/>
      </p:ext>
    </p:extLst>
  </p:cSld>
  <p:clrMapOvr>
    <a:masterClrMapping/>
  </p:clrMapOvr>
  <p:transition spd="slow" advTm="100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8E7C6D6-1B1C-4C94-B615-AC4A4D20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Μέτρηση παλμών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FC1417C-F6FD-4FC7-B29C-3E4CB090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81328"/>
            <a:ext cx="8946541" cy="5041391"/>
          </a:xfrm>
        </p:spPr>
        <p:txBody>
          <a:bodyPr>
            <a:normAutofit/>
          </a:bodyPr>
          <a:lstStyle/>
          <a:p>
            <a:pPr algn="just"/>
            <a:r>
              <a:rPr lang="el-GR" sz="3200" dirty="0"/>
              <a:t>Μετράμε τους παλμούς του ρεύματος από τα </a:t>
            </a:r>
            <a:r>
              <a:rPr lang="el-GR" sz="3200" dirty="0" err="1"/>
              <a:t>μοτεράκια</a:t>
            </a:r>
            <a:r>
              <a:rPr lang="el-GR" sz="3200" dirty="0"/>
              <a:t> με έναν ‘κλέφτη’ οπότε πάντα ξέρουμε την ακριβή θέση τους.</a:t>
            </a:r>
          </a:p>
          <a:p>
            <a:pPr algn="just"/>
            <a:r>
              <a:rPr lang="el-GR" sz="3200" dirty="0"/>
              <a:t>Η ακρίβεια είναι πολύ μεγάλη και δεν χρειάζεται άλλου τύπου αισθητήριο.</a:t>
            </a:r>
            <a:endParaRPr lang="en-US" sz="3200" dirty="0"/>
          </a:p>
          <a:p>
            <a:pPr algn="just"/>
            <a:endParaRPr lang="el-GR" sz="3200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3E2B9A4D-5374-4101-B0D9-FAE20BE9E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24" y="4322163"/>
            <a:ext cx="7452360" cy="22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49372"/>
      </p:ext>
    </p:extLst>
  </p:cSld>
  <p:clrMapOvr>
    <a:masterClrMapping/>
  </p:clrMapOvr>
  <p:transition spd="slow" advTm="100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44714E3-2E16-4FC1-8F5C-14F022D8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Πρόβλεψη θέσης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1A3CA65-2291-4209-BF98-5283C4CA1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321201"/>
            <a:ext cx="5945731" cy="3936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3200" dirty="0"/>
              <a:t>Οι ακραίες θέσεις γίνονται αισθητές με μαγνητικούς διακόπτες μέσω διακοπών για να μην έχουμε το φαινόμενο των καταστροφών.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4EFA5E1-025B-42B2-A7A9-179ACD515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2949" y="2255958"/>
            <a:ext cx="2567831" cy="4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67661"/>
      </p:ext>
    </p:extLst>
  </p:cSld>
  <p:clrMapOvr>
    <a:masterClrMapping/>
  </p:clrMapOvr>
  <p:transition spd="slow" advTm="100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94F0B1-A919-404A-98A6-20009C01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Proximity Sensor</a:t>
            </a:r>
            <a:endParaRPr lang="el-GR" b="1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C8292D15-DEF2-47ED-B090-396973B16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25" y="2052638"/>
            <a:ext cx="3809726" cy="4195762"/>
          </a:xfrm>
        </p:spPr>
      </p:pic>
    </p:spTree>
    <p:extLst>
      <p:ext uri="{BB962C8B-B14F-4D97-AF65-F5344CB8AC3E}">
        <p14:creationId xmlns:p14="http://schemas.microsoft.com/office/powerpoint/2010/main" val="1766018391"/>
      </p:ext>
    </p:extLst>
  </p:cSld>
  <p:clrMapOvr>
    <a:masterClrMapping/>
  </p:clrMapOvr>
  <p:transition spd="slow" advTm="100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AD2E202-636D-4AA2-80D5-6B8A48CC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/>
              <a:t>Αισθητήρας ταχύτητας ανέμου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8B27A59-DC92-449B-91B0-22854BAA6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57" y="2052638"/>
            <a:ext cx="2368062" cy="4195762"/>
          </a:xfrm>
        </p:spPr>
      </p:pic>
    </p:spTree>
    <p:extLst>
      <p:ext uri="{BB962C8B-B14F-4D97-AF65-F5344CB8AC3E}">
        <p14:creationId xmlns:p14="http://schemas.microsoft.com/office/powerpoint/2010/main" val="3323814250"/>
      </p:ext>
    </p:extLst>
  </p:cSld>
  <p:clrMapOvr>
    <a:masterClrMapping/>
  </p:clrMapOvr>
  <p:transition spd="slow" advTm="10000">
    <p:split orient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Ιόν">
  <a:themeElements>
    <a:clrScheme name="Ιό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Ιό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Ιό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224</TotalTime>
  <Words>411</Words>
  <Application>Microsoft Office PowerPoint</Application>
  <PresentationFormat>Ευρεία οθόνη</PresentationFormat>
  <Paragraphs>63</Paragraphs>
  <Slides>26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Ιόν</vt:lpstr>
      <vt:lpstr> Εσπερινό ΕΠΑΛ Μυτιλήνης </vt:lpstr>
      <vt:lpstr>Οδήγηση φωτοβολταϊκών πάνελ με την χρήση arduino  </vt:lpstr>
      <vt:lpstr>Επιβλέποντες εκπαιδευτικοί. </vt:lpstr>
      <vt:lpstr>Προσπάθεια εκπόνησης  μελέτης και κατασκευής:  </vt:lpstr>
      <vt:lpstr>Μέθοδος παρακολούθησης του ήλιου</vt:lpstr>
      <vt:lpstr>Μέτρηση παλμών</vt:lpstr>
      <vt:lpstr>Πρόβλεψη θέσης</vt:lpstr>
      <vt:lpstr>Proximity Sensor</vt:lpstr>
      <vt:lpstr>Αισθητήρας ταχύτητας ανέμου</vt:lpstr>
      <vt:lpstr>Αισθητήρας κραδασμών</vt:lpstr>
      <vt:lpstr>Αισθητήρια φωτός</vt:lpstr>
      <vt:lpstr>Ενισχυτής κίνησης κινητήρων</vt:lpstr>
      <vt:lpstr>Bluetooth</vt:lpstr>
      <vt:lpstr>Ρολόι &amp; 32Kb Eeprom Board δοκιμών με Arduino Nano</vt:lpstr>
      <vt:lpstr>ΣΤΟΧΟΙ</vt:lpstr>
      <vt:lpstr>Ζύγισμα του Πάνελ</vt:lpstr>
      <vt:lpstr>Τοποθέτηση κατακορύφου</vt:lpstr>
      <vt:lpstr>Ρύθμιση κατακόρυφου</vt:lpstr>
      <vt:lpstr>ΑΞΩΝΑΣ ΚΑΤΑΚΟΡΥΦΗΣ ΚΙΝΗΣΗΣ </vt:lpstr>
      <vt:lpstr>Μηχανισμός κίνησης κατακόρυφου</vt:lpstr>
      <vt:lpstr>Μηχανισμός κίνησης οριζοντίου</vt:lpstr>
      <vt:lpstr>Αρχίζει ο προγραμματισμός</vt:lpstr>
      <vt:lpstr>Οφέλη για τους πολίτες </vt:lpstr>
      <vt:lpstr>Οφέλη για την πόλη μου </vt:lpstr>
      <vt:lpstr>Συνεχίζουμε</vt:lpstr>
      <vt:lpstr>ΕΥΧΑΡΙΣΤΩ  ΓΙΑ ΤΗΝ  ΠΡΟΣΟΧΗ ΣΑΣ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1ο Εσπερινό ΕΠΑΛ Μυτιλήνης</dc:title>
  <dc:creator>George Kordogiannis</dc:creator>
  <cp:lastModifiedBy>George Kordogiannis</cp:lastModifiedBy>
  <cp:revision>32</cp:revision>
  <dcterms:created xsi:type="dcterms:W3CDTF">2018-03-30T17:34:40Z</dcterms:created>
  <dcterms:modified xsi:type="dcterms:W3CDTF">2018-11-12T16:26:18Z</dcterms:modified>
</cp:coreProperties>
</file>